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 bookmarkIdSeed="2">
  <p:sldMasterIdLst>
    <p:sldMasterId id="2147483694" r:id="rId1"/>
  </p:sldMasterIdLst>
  <p:notesMasterIdLst>
    <p:notesMasterId r:id="rId22"/>
  </p:notesMasterIdLst>
  <p:handoutMasterIdLst>
    <p:handoutMasterId r:id="rId23"/>
  </p:handoutMasterIdLst>
  <p:sldIdLst>
    <p:sldId id="454" r:id="rId2"/>
    <p:sldId id="460" r:id="rId3"/>
    <p:sldId id="459" r:id="rId4"/>
    <p:sldId id="461" r:id="rId5"/>
    <p:sldId id="462" r:id="rId6"/>
    <p:sldId id="463" r:id="rId7"/>
    <p:sldId id="465" r:id="rId8"/>
    <p:sldId id="464" r:id="rId9"/>
    <p:sldId id="466" r:id="rId10"/>
    <p:sldId id="467" r:id="rId11"/>
    <p:sldId id="468" r:id="rId12"/>
    <p:sldId id="469" r:id="rId13"/>
    <p:sldId id="471" r:id="rId14"/>
    <p:sldId id="473" r:id="rId15"/>
    <p:sldId id="474" r:id="rId16"/>
    <p:sldId id="472" r:id="rId17"/>
    <p:sldId id="475" r:id="rId18"/>
    <p:sldId id="470" r:id="rId19"/>
    <p:sldId id="476" r:id="rId20"/>
    <p:sldId id="477" r:id="rId21"/>
  </p:sldIdLst>
  <p:sldSz cx="9144000" cy="5143500" type="screen16x9"/>
  <p:notesSz cx="6881813" cy="9296400"/>
  <p:embeddedFontLst>
    <p:embeddedFont>
      <p:font typeface="Work Sans" panose="020B0604020202020204" pitchFamily="34" charset="0"/>
      <p:regular r:id="rId24"/>
      <p:bold r:id="rId25"/>
    </p:embeddedFont>
    <p:embeddedFont>
      <p:font typeface="Work Sans Light" panose="020B0604020202020204" pitchFamily="34" charset="0"/>
      <p:regular r:id="rId26"/>
      <p:bold r:id="rId27"/>
    </p:embeddedFont>
    <p:embeddedFont>
      <p:font typeface="Work Sans SemiBold" panose="020B0604020202020204" pitchFamily="34" charset="0"/>
      <p:regular r:id="rId28"/>
      <p:bold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D7D31"/>
    <a:srgbClr val="000000"/>
    <a:srgbClr val="FF9966"/>
    <a:srgbClr val="FFFFFF"/>
    <a:srgbClr val="FF6600"/>
    <a:srgbClr val="1F4E79"/>
    <a:srgbClr val="DCE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5" autoAdjust="0"/>
    <p:restoredTop sz="93913" autoAdjust="0"/>
  </p:normalViewPr>
  <p:slideViewPr>
    <p:cSldViewPr snapToGrid="0">
      <p:cViewPr varScale="1">
        <p:scale>
          <a:sx n="123" d="100"/>
          <a:sy n="123" d="100"/>
        </p:scale>
        <p:origin x="88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7313" y="2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134DB-7D9E-4FD0-8486-C1A198F546D7}" type="datetimeFigureOut">
              <a:rPr lang="es-CO" smtClean="0"/>
              <a:t>15/04/20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7313" y="8829677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D67DE-415B-4B72-AFDA-9EBD650B34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1617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33047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00" tIns="46175" rIns="92400" bIns="461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162050"/>
            <a:ext cx="5573712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157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6" name="Google Shape;69;p9"/>
          <p:cNvSpPr txBox="1"/>
          <p:nvPr userDrawn="1"/>
        </p:nvSpPr>
        <p:spPr>
          <a:xfrm>
            <a:off x="325914" y="106350"/>
            <a:ext cx="1854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>
              <a:buSzPts val="1100"/>
            </a:pPr>
            <a:r>
              <a:rPr lang="es-CO" sz="60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Presidencia de la República de Colombia</a:t>
            </a:r>
            <a:endParaRPr sz="600" dirty="0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5621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">
  <p:cSld name="Diapositiva de título 1">
    <p:bg>
      <p:bgPr>
        <a:solidFill>
          <a:srgbClr val="FFAB00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5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5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5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6482817" y="0"/>
            <a:ext cx="26661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68567" rIns="68567" bIns="68567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500" b="0" i="0" u="none" strike="noStrike" cap="none" dirty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5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875330" y="2214139"/>
            <a:ext cx="4185645" cy="869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37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mtClean="0"/>
              <a:t>‹Nº›</a:t>
            </a:fld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6" y="25534"/>
            <a:ext cx="9098604" cy="5117965"/>
          </a:xfrm>
          <a:prstGeom prst="rect">
            <a:avLst/>
          </a:prstGeom>
        </p:spPr>
      </p:pic>
      <p:sp>
        <p:nvSpPr>
          <p:cNvPr id="7" name="Google Shape;202;p26"/>
          <p:cNvSpPr txBox="1">
            <a:spLocks/>
          </p:cNvSpPr>
          <p:nvPr userDrawn="1"/>
        </p:nvSpPr>
        <p:spPr>
          <a:xfrm>
            <a:off x="7994650" y="7567"/>
            <a:ext cx="1149350" cy="287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sz="1200" dirty="0">
                <a:solidFill>
                  <a:srgbClr val="000000"/>
                </a:solidFill>
              </a:rPr>
              <a:t>Confidencial</a:t>
            </a:r>
          </a:p>
        </p:txBody>
      </p:sp>
    </p:spTree>
    <p:extLst>
      <p:ext uri="{BB962C8B-B14F-4D97-AF65-F5344CB8AC3E}">
        <p14:creationId xmlns:p14="http://schemas.microsoft.com/office/powerpoint/2010/main" val="188145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+mj-lt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lang="es-CO" dirty="0">
              <a:latin typeface="Arial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+mj-lt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lang="es-CO" dirty="0">
              <a:latin typeface="Arial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+mj-lt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fld id="{00000000-1234-1234-1234-123412341234}" type="slidenum">
              <a:rPr lang="es-CO" smtClean="0">
                <a:latin typeface="Arial"/>
              </a:rPr>
              <a:pPr/>
              <a:t>‹Nº›</a:t>
            </a:fld>
            <a:endParaRPr lang="es-CO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41674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2" r:id="rId1"/>
    <p:sldLayoutId id="2147483706" r:id="rId2"/>
    <p:sldLayoutId id="214748372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94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55431-8BA8-1943-AEDB-3E7761D1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0" y="273844"/>
            <a:ext cx="5694329" cy="994500"/>
          </a:xfrm>
        </p:spPr>
        <p:txBody>
          <a:bodyPr/>
          <a:lstStyle/>
          <a:p>
            <a:r>
              <a:rPr lang="es-CO" dirty="0"/>
              <a:t>EXCLUSIONES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F7F008-5B94-9B4B-8181-5886983AB21A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APODERAMIENTO O DESVÍO DE ARPNAVES, TORTURA, TORTURA AGRAVADA</a:t>
            </a:r>
          </a:p>
          <a:p>
            <a:pPr algn="ctr"/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97F73250-E6E2-B941-A4D6-F6E8B36105C2}"/>
              </a:ext>
            </a:extLst>
          </p:cNvPr>
          <p:cNvSpPr/>
          <p:nvPr/>
        </p:nvSpPr>
        <p:spPr>
          <a:xfrm>
            <a:off x="642024" y="3183376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DESPLAZAMIENTO FORZADO, DESPLAZAMIENTO FORZADO AGRAVADO, CONSTREÑIMIENTO ILEGAL POR GAO, AMENAZAS CONTRA DEFENSORES Y SERVIDORES PÚBLICOS</a:t>
            </a:r>
          </a:p>
          <a:p>
            <a:pPr algn="ctr"/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502E1DE3-F99A-C146-9F71-A19834067ADD}"/>
              </a:ext>
            </a:extLst>
          </p:cNvPr>
          <p:cNvSpPr/>
          <p:nvPr/>
        </p:nvSpPr>
        <p:spPr>
          <a:xfrm>
            <a:off x="4880041" y="1186773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TRAFICO DE MIGRANTES, TRATA DE PERSONAS </a:t>
            </a:r>
          </a:p>
          <a:p>
            <a:pPr algn="ctr"/>
            <a:endParaRPr lang="es-CO" dirty="0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6E3A100-914F-C448-8280-F940210E0EFF}"/>
              </a:ext>
            </a:extLst>
          </p:cNvPr>
          <p:cNvSpPr/>
          <p:nvPr/>
        </p:nvSpPr>
        <p:spPr>
          <a:xfrm>
            <a:off x="4802220" y="3112040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DELITOS SEXUALES. 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006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55431-8BA8-1943-AEDB-3E7761D1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0" y="273844"/>
            <a:ext cx="5694329" cy="994500"/>
          </a:xfrm>
        </p:spPr>
        <p:txBody>
          <a:bodyPr/>
          <a:lstStyle/>
          <a:p>
            <a:r>
              <a:rPr lang="es-CO" dirty="0"/>
              <a:t>EXCLUSIONES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F7F008-5B94-9B4B-8181-5886983AB21A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DELITOS EN CONTRA DE MENORES DE EDAD.</a:t>
            </a:r>
          </a:p>
          <a:p>
            <a:pPr algn="ctr"/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97F73250-E6E2-B941-A4D6-F6E8B36105C2}"/>
              </a:ext>
            </a:extLst>
          </p:cNvPr>
          <p:cNvSpPr/>
          <p:nvPr/>
        </p:nvSpPr>
        <p:spPr>
          <a:xfrm>
            <a:off x="642024" y="3183376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VIOLENCIA INTRAFAMILIAR </a:t>
            </a: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502E1DE3-F99A-C146-9F71-A19834067ADD}"/>
              </a:ext>
            </a:extLst>
          </p:cNvPr>
          <p:cNvSpPr/>
          <p:nvPr/>
        </p:nvSpPr>
        <p:spPr>
          <a:xfrm>
            <a:off x="4880041" y="1186773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HURTO CALIFICADO NUMERALES 2 Y 3 ARTÌCULO 240 Y HURTO AGRAVADO EN LOS NUMERALES 3, 4,12,13 Y 15 ARTÍCULO 241, SIEMPRE Y CUANDO NO HAYAN CUMPLIDO EL 40% DE LA PENA.</a:t>
            </a:r>
            <a:endParaRPr lang="es-CO" dirty="0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6E3A100-914F-C448-8280-F940210E0EFF}"/>
              </a:ext>
            </a:extLst>
          </p:cNvPr>
          <p:cNvSpPr/>
          <p:nvPr/>
        </p:nvSpPr>
        <p:spPr>
          <a:xfrm>
            <a:off x="4802220" y="3112040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ABIGEATO CON VIOLENCIA, EXTORSIÓN. </a:t>
            </a:r>
          </a:p>
        </p:txBody>
      </p:sp>
    </p:spTree>
    <p:extLst>
      <p:ext uri="{BB962C8B-B14F-4D97-AF65-F5344CB8AC3E}">
        <p14:creationId xmlns:p14="http://schemas.microsoft.com/office/powerpoint/2010/main" val="2142420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55431-8BA8-1943-AEDB-3E7761D1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0" y="273844"/>
            <a:ext cx="5694329" cy="994500"/>
          </a:xfrm>
        </p:spPr>
        <p:txBody>
          <a:bodyPr/>
          <a:lstStyle/>
          <a:p>
            <a:r>
              <a:rPr lang="es-CO" dirty="0"/>
              <a:t>EXCLUSIONES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F7F008-5B94-9B4B-8181-5886983AB21A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CORRUPCIÓN PRIVADA, HURTO POR MEDIOS INFORMÁTICOS, CAPTACIÓN MASIVA Y HABITUAL DE RECURSOS, ENRIQUECIMIENTO ILÍCITO DE PARTICULARES </a:t>
            </a:r>
          </a:p>
          <a:p>
            <a:pPr algn="ctr"/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97F73250-E6E2-B941-A4D6-F6E8B36105C2}"/>
              </a:ext>
            </a:extLst>
          </p:cNvPr>
          <p:cNvSpPr/>
          <p:nvPr/>
        </p:nvSpPr>
        <p:spPr>
          <a:xfrm>
            <a:off x="642024" y="3183376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CONCIERTO PARA DELINQUIR, ASESORAMIENTO A GDO Y GAO. ENTRENAMIENTO PARA ACTIVIDADES ILÍCITAS, TERRORISMO EN TODAS SUS MODALIDADES</a:t>
            </a: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502E1DE3-F99A-C146-9F71-A19834067ADD}"/>
              </a:ext>
            </a:extLst>
          </p:cNvPr>
          <p:cNvSpPr/>
          <p:nvPr/>
        </p:nvSpPr>
        <p:spPr>
          <a:xfrm>
            <a:off x="4880041" y="1186773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CONTRABANDO AGRAVADO,FAVORECIMIENTO Y  FACILITACIÓN DEL CONTRABANDO APODERAMIENTO  DE HIDROCARBUROS,</a:t>
            </a:r>
            <a:endParaRPr lang="es-CO" dirty="0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6E3A100-914F-C448-8280-F940210E0EFF}"/>
              </a:ext>
            </a:extLst>
          </p:cNvPr>
          <p:cNvSpPr/>
          <p:nvPr/>
        </p:nvSpPr>
        <p:spPr>
          <a:xfrm>
            <a:off x="4802220" y="3112040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LAVADO DE ACTIVOS, FINANCIACIÓN DEL TERRORISMO.</a:t>
            </a:r>
          </a:p>
        </p:txBody>
      </p:sp>
    </p:spTree>
    <p:extLst>
      <p:ext uri="{BB962C8B-B14F-4D97-AF65-F5344CB8AC3E}">
        <p14:creationId xmlns:p14="http://schemas.microsoft.com/office/powerpoint/2010/main" val="9295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55431-8BA8-1943-AEDB-3E7761D1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0" y="273844"/>
            <a:ext cx="5694329" cy="994500"/>
          </a:xfrm>
        </p:spPr>
        <p:txBody>
          <a:bodyPr/>
          <a:lstStyle/>
          <a:p>
            <a:r>
              <a:rPr lang="es-CO" dirty="0"/>
              <a:t>EXCLUSIONES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F7F008-5B94-9B4B-8181-5886983AB21A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AMENAZAS AGRAVADAS, ELEMENTOS O SUSTANCIAS PELIGROSAS, FABRICACIÓN PORTE O TENENCIA DE ARMAS DE FUEGO O ELEMENTO DE USO PRIVATIVO</a:t>
            </a:r>
          </a:p>
          <a:p>
            <a:pPr algn="ctr"/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97F73250-E6E2-B941-A4D6-F6E8B36105C2}"/>
              </a:ext>
            </a:extLst>
          </p:cNvPr>
          <p:cNvSpPr/>
          <p:nvPr/>
        </p:nvSpPr>
        <p:spPr>
          <a:xfrm>
            <a:off x="642024" y="3183376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DELITOS ASOCIADOS AL NARCOTRÁFICO</a:t>
            </a: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502E1DE3-F99A-C146-9F71-A19834067ADD}"/>
              </a:ext>
            </a:extLst>
          </p:cNvPr>
          <p:cNvSpPr/>
          <p:nvPr/>
        </p:nvSpPr>
        <p:spPr>
          <a:xfrm>
            <a:off x="4880041" y="1186773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FABRICACIÓN PORTE O TENENCIA DE ARMAS BNQ, DELITOS RELACIONADOS CON MINAS ANTIPERSONALES</a:t>
            </a:r>
            <a:endParaRPr lang="es-CO" dirty="0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6E3A100-914F-C448-8280-F940210E0EFF}"/>
              </a:ext>
            </a:extLst>
          </p:cNvPr>
          <p:cNvSpPr/>
          <p:nvPr/>
        </p:nvSpPr>
        <p:spPr>
          <a:xfrm>
            <a:off x="4802220" y="3112040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DELITOS CONTRA LA SEGURIDAD ALIMENTARIA .</a:t>
            </a:r>
          </a:p>
        </p:txBody>
      </p:sp>
    </p:spTree>
    <p:extLst>
      <p:ext uri="{BB962C8B-B14F-4D97-AF65-F5344CB8AC3E}">
        <p14:creationId xmlns:p14="http://schemas.microsoft.com/office/powerpoint/2010/main" val="1029846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55431-8BA8-1943-AEDB-3E7761D1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0" y="273844"/>
            <a:ext cx="5694329" cy="994500"/>
          </a:xfrm>
        </p:spPr>
        <p:txBody>
          <a:bodyPr/>
          <a:lstStyle/>
          <a:p>
            <a:r>
              <a:rPr lang="es-CO" dirty="0"/>
              <a:t>EXCLUSIONES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F7F008-5B94-9B4B-8181-5886983AB21A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DELITOS CONTRA LA ADMINISTRACIÓN PUBLICA</a:t>
            </a:r>
          </a:p>
          <a:p>
            <a:pPr algn="ctr"/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97F73250-E6E2-B941-A4D6-F6E8B36105C2}"/>
              </a:ext>
            </a:extLst>
          </p:cNvPr>
          <p:cNvSpPr/>
          <p:nvPr/>
        </p:nvSpPr>
        <p:spPr>
          <a:xfrm>
            <a:off x="642024" y="3183376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ESPIONAJE Y REBELIÓN – RECEPTACIÓN AGRAVADA</a:t>
            </a: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502E1DE3-F99A-C146-9F71-A19834067ADD}"/>
              </a:ext>
            </a:extLst>
          </p:cNvPr>
          <p:cNvSpPr/>
          <p:nvPr/>
        </p:nvSpPr>
        <p:spPr>
          <a:xfrm>
            <a:off x="4880041" y="1186773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DELITOS CONTRA LA ADMINISTRACIÓN DE JUSTICIA ( FALSO TESTIMONIO  SOBORNO, SOBORNO EN LA ACTUACIÓN PENAL. AMENAZAS A TESTIGO</a:t>
            </a:r>
            <a:endParaRPr lang="es-CO" dirty="0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6E3A100-914F-C448-8280-F940210E0EFF}"/>
              </a:ext>
            </a:extLst>
          </p:cNvPr>
          <p:cNvSpPr/>
          <p:nvPr/>
        </p:nvSpPr>
        <p:spPr>
          <a:xfrm>
            <a:off x="4802220" y="3112040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DELITOS CONTRA LA SEGURIDAD ALIMENTARIA .</a:t>
            </a:r>
          </a:p>
        </p:txBody>
      </p:sp>
    </p:spTree>
    <p:extLst>
      <p:ext uri="{BB962C8B-B14F-4D97-AF65-F5344CB8AC3E}">
        <p14:creationId xmlns:p14="http://schemas.microsoft.com/office/powerpoint/2010/main" val="75941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55431-8BA8-1943-AEDB-3E7761D1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0" y="273844"/>
            <a:ext cx="5694329" cy="994500"/>
          </a:xfrm>
        </p:spPr>
        <p:txBody>
          <a:bodyPr/>
          <a:lstStyle/>
          <a:p>
            <a:r>
              <a:rPr lang="es-CO" dirty="0"/>
              <a:t>EXCLUSIONES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F7F008-5B94-9B4B-8181-5886983AB21A}"/>
              </a:ext>
            </a:extLst>
          </p:cNvPr>
          <p:cNvSpPr/>
          <p:nvPr/>
        </p:nvSpPr>
        <p:spPr>
          <a:xfrm>
            <a:off x="541913" y="1224686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CUANDO LA PERSONA HAGA PARTE DE UN GAO O UN GDO</a:t>
            </a:r>
          </a:p>
          <a:p>
            <a:pPr algn="ctr"/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502E1DE3-F99A-C146-9F71-A19834067ADD}"/>
              </a:ext>
            </a:extLst>
          </p:cNvPr>
          <p:cNvSpPr/>
          <p:nvPr/>
        </p:nvSpPr>
        <p:spPr>
          <a:xfrm>
            <a:off x="4880041" y="1186773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CUANDO EXISTA UNA CONDENA POR DELITO DOLOSO DENTRO DE LOS 5 AÑOS ANTERIORES.</a:t>
            </a:r>
            <a:endParaRPr lang="es-CO" dirty="0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6E3A100-914F-C448-8280-F940210E0EFF}"/>
              </a:ext>
            </a:extLst>
          </p:cNvPr>
          <p:cNvSpPr/>
          <p:nvPr/>
        </p:nvSpPr>
        <p:spPr>
          <a:xfrm>
            <a:off x="4802219" y="3183377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DELITOS DE LESA HUMANIDAD,CONDUCTAS REALICONADAS CON EL CONFLICTO JUSTICIA TRANSICIONAL.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D6EA8E38-0730-A746-ADA1-1F82FC8D0212}"/>
              </a:ext>
            </a:extLst>
          </p:cNvPr>
          <p:cNvSpPr/>
          <p:nvPr/>
        </p:nvSpPr>
        <p:spPr>
          <a:xfrm>
            <a:off x="557335" y="314546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caso de concurso, si procede, siempre y cuando el concurso no sea con un delito que esté dentro de las exclusiones.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023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B2FC0-B3DB-F94D-818B-8689F92D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4" y="273844"/>
            <a:ext cx="5983165" cy="994500"/>
          </a:xfrm>
        </p:spPr>
        <p:txBody>
          <a:bodyPr/>
          <a:lstStyle/>
          <a:p>
            <a:r>
              <a:rPr lang="es-CO" dirty="0"/>
              <a:t>PROCEDIMIENTO SINDICADOS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A1D2FFC-12A9-E647-B6F9-4E6D992378F1}"/>
              </a:ext>
            </a:extLst>
          </p:cNvPr>
          <p:cNvSpPr txBox="1"/>
          <p:nvPr/>
        </p:nvSpPr>
        <p:spPr>
          <a:xfrm>
            <a:off x="336063" y="1268344"/>
            <a:ext cx="77606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 INPEC Realiza una lista preliminar con las personas beneficiarias.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Lista se remite a autoridades judiciales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Se realiza reparto a juez competente, quien oficia a fgn para que dentro de los 3 dias remita la info requirida para proseguir.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Recibida la información se toma la decisión correspondiente dentro de los 5 dias siguientes.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Se notifica por correo electrónico y es susceptible de recurso de apelación </a:t>
            </a:r>
            <a:r>
              <a:rPr lang="es-CO" sz="1800" b="1" dirty="0"/>
              <a:t>en efecto devolutivo (no se suspenden los efectos)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Una vez ordenada la decisión se suscribe acta de compromiso.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El tiempo en detención preventiva domiciliaria se tiene en cuenta para la pena</a:t>
            </a:r>
          </a:p>
        </p:txBody>
      </p:sp>
    </p:spTree>
    <p:extLst>
      <p:ext uri="{BB962C8B-B14F-4D97-AF65-F5344CB8AC3E}">
        <p14:creationId xmlns:p14="http://schemas.microsoft.com/office/powerpoint/2010/main" val="3399607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B2FC0-B3DB-F94D-818B-8689F92D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4" y="273844"/>
            <a:ext cx="5983165" cy="994500"/>
          </a:xfrm>
        </p:spPr>
        <p:txBody>
          <a:bodyPr/>
          <a:lstStyle/>
          <a:p>
            <a:r>
              <a:rPr lang="es-CO" dirty="0"/>
              <a:t>PROCEDIMIENTO CONDENADOS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A1D2FFC-12A9-E647-B6F9-4E6D992378F1}"/>
              </a:ext>
            </a:extLst>
          </p:cNvPr>
          <p:cNvSpPr txBox="1"/>
          <p:nvPr/>
        </p:nvSpPr>
        <p:spPr>
          <a:xfrm>
            <a:off x="336063" y="1268344"/>
            <a:ext cx="7760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 INPEC Realiza una lista preliminar con las personas beneficiarias.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800" dirty="0"/>
              <a:t>Lista se remite a autoridades judiciales</a:t>
            </a:r>
          </a:p>
          <a:p>
            <a:r>
              <a:rPr lang="es-CO" sz="1800" dirty="0"/>
              <a:t>Se realiza reparto a juez de ejecución de penas. Recibida la información se toma la decisión correspondiente dentro de los 5 dias siguientes.</a:t>
            </a:r>
          </a:p>
          <a:p>
            <a:r>
              <a:rPr lang="es-CO" sz="1800" dirty="0"/>
              <a:t>Se notifica por correo electrónico y es susceptible de recurso de reposición</a:t>
            </a:r>
            <a:r>
              <a:rPr lang="es-CO" sz="1800" b="1" dirty="0"/>
              <a:t>.</a:t>
            </a:r>
          </a:p>
          <a:p>
            <a:r>
              <a:rPr lang="es-CO" sz="1800" dirty="0"/>
              <a:t>Una vez ordenada la decisión se suscribe acta de compromiso.</a:t>
            </a:r>
          </a:p>
          <a:p>
            <a:r>
              <a:rPr lang="es-CO" sz="1800" dirty="0"/>
              <a:t>El tiempo en detención preventiva domiciliaria se tiene en cuenta para la pena.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CE6F6D-E92C-F445-87E8-2382230F2012}"/>
              </a:ext>
            </a:extLst>
          </p:cNvPr>
          <p:cNvSpPr txBox="1"/>
          <p:nvPr/>
        </p:nvSpPr>
        <p:spPr>
          <a:xfrm>
            <a:off x="940236" y="3853667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/>
              <a:t>EN ESTE PROCEDIMIENTO NO HAY AUDIENCIA</a:t>
            </a:r>
          </a:p>
        </p:txBody>
      </p:sp>
    </p:spTree>
    <p:extLst>
      <p:ext uri="{BB962C8B-B14F-4D97-AF65-F5344CB8AC3E}">
        <p14:creationId xmlns:p14="http://schemas.microsoft.com/office/powerpoint/2010/main" val="2778065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9B67C-03E6-404B-A07C-7A46F10F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522" y="273844"/>
            <a:ext cx="5912827" cy="994500"/>
          </a:xfrm>
        </p:spPr>
        <p:txBody>
          <a:bodyPr/>
          <a:lstStyle/>
          <a:p>
            <a:r>
              <a:rPr lang="es-CO" dirty="0"/>
              <a:t>Regreso.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BA3BB2-FA7B-764F-94D6-55B65C63AED2}"/>
              </a:ext>
            </a:extLst>
          </p:cNvPr>
          <p:cNvSpPr txBox="1"/>
          <p:nvPr/>
        </p:nvSpPr>
        <p:spPr>
          <a:xfrm>
            <a:off x="343878" y="1764205"/>
            <a:ext cx="7432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/>
              <a:t>Cumplidos los 6 meses, la persona beneficada debe presentarse dentro de los 5 días habilies siguientes al centro de reclusión en el que se encontraba.</a:t>
            </a:r>
          </a:p>
          <a:p>
            <a:pPr algn="just"/>
            <a:r>
              <a:rPr lang="es-CO" sz="2400" dirty="0"/>
              <a:t>Si no regresa dentro de este término se procederá a notificar al juez pertinente para que proceda con las decisiones pertinentes.</a:t>
            </a:r>
          </a:p>
        </p:txBody>
      </p:sp>
    </p:spTree>
    <p:extLst>
      <p:ext uri="{BB962C8B-B14F-4D97-AF65-F5344CB8AC3E}">
        <p14:creationId xmlns:p14="http://schemas.microsoft.com/office/powerpoint/2010/main" val="353431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BD558-DA0B-D745-9CE5-207D4871B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6" y="563013"/>
            <a:ext cx="5889381" cy="994500"/>
          </a:xfrm>
        </p:spPr>
        <p:txBody>
          <a:bodyPr/>
          <a:lstStyle/>
          <a:p>
            <a:r>
              <a:rPr lang="es-CO" dirty="0"/>
              <a:t>Otras medidas.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F613F36-34AC-4847-8902-649195FE58C5}"/>
              </a:ext>
            </a:extLst>
          </p:cNvPr>
          <p:cNvSpPr txBox="1"/>
          <p:nvPr/>
        </p:nvSpPr>
        <p:spPr>
          <a:xfrm>
            <a:off x="406400" y="1406769"/>
            <a:ext cx="76668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800" dirty="0"/>
              <a:t>La DP, la PGN y las personerías identificarán tambien los casos y procederán a elevar las solicitudes ante la OJ DEL ESTABLECIMIENTO EN DONDE SE ENCUENTRE EL PL.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800" dirty="0"/>
              <a:t>El lugar para la detención domiciliaria o la prisión domiciliaria debe ser DIFERENTE del domicilio de la víctima. Si es el mismo, el beneficio no se concede.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800" dirty="0"/>
              <a:t>La USPEC garantizará la prestación de servicios de salud a la PPL siempre y cuando ésta esté cubierta por el Fondo de Salud de PPL.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5914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39493-370B-4B4F-83CE-874405E9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646" y="1927546"/>
            <a:ext cx="7886700" cy="994500"/>
          </a:xfrm>
        </p:spPr>
        <p:txBody>
          <a:bodyPr anchor="ctr"/>
          <a:lstStyle/>
          <a:p>
            <a:pPr algn="ctr"/>
            <a:r>
              <a:rPr lang="es-CO" dirty="0"/>
              <a:t>Decreto Ley 546 de 2020</a:t>
            </a:r>
          </a:p>
        </p:txBody>
      </p:sp>
    </p:spTree>
    <p:extLst>
      <p:ext uri="{BB962C8B-B14F-4D97-AF65-F5344CB8AC3E}">
        <p14:creationId xmlns:p14="http://schemas.microsoft.com/office/powerpoint/2010/main" val="2415426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BD558-DA0B-D745-9CE5-207D4871B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6" y="563013"/>
            <a:ext cx="5889381" cy="994500"/>
          </a:xfrm>
        </p:spPr>
        <p:txBody>
          <a:bodyPr/>
          <a:lstStyle/>
          <a:p>
            <a:r>
              <a:rPr lang="es-CO" dirty="0"/>
              <a:t>Otras medidas.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5907DA9-3FB3-594B-8967-24FFE17E9DF0}"/>
              </a:ext>
            </a:extLst>
          </p:cNvPr>
          <p:cNvSpPr txBox="1"/>
          <p:nvPr/>
        </p:nvSpPr>
        <p:spPr>
          <a:xfrm>
            <a:off x="547077" y="1621666"/>
            <a:ext cx="655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800" dirty="0"/>
              <a:t>Si usted incumple los compromisos establecidos en el acta se le revocará el beneficio. </a:t>
            </a:r>
          </a:p>
        </p:txBody>
      </p:sp>
    </p:spTree>
    <p:extLst>
      <p:ext uri="{BB962C8B-B14F-4D97-AF65-F5344CB8AC3E}">
        <p14:creationId xmlns:p14="http://schemas.microsoft.com/office/powerpoint/2010/main" val="136289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61D4BE76-CA65-8D4E-B2BF-36ABF45F1ECA}"/>
              </a:ext>
            </a:extLst>
          </p:cNvPr>
          <p:cNvSpPr/>
          <p:nvPr/>
        </p:nvSpPr>
        <p:spPr>
          <a:xfrm>
            <a:off x="282102" y="1634247"/>
            <a:ext cx="8229600" cy="2840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 la situación de Emergencia Económica, Social y Ecológica se otorga el beneficio de prisión domiciliaria o detención domiciliaria de manera </a:t>
            </a:r>
            <a:r>
              <a:rPr lang="es-CO" sz="32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transitoria</a:t>
            </a:r>
            <a:r>
              <a:rPr lang="es-CO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según sea el caso, HASTA POR SEIS MESES.</a:t>
            </a:r>
            <a:endParaRPr lang="es-CO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84BD0E1-3F39-7348-92A1-E729087E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918" y="273844"/>
            <a:ext cx="5976431" cy="994500"/>
          </a:xfrm>
        </p:spPr>
        <p:txBody>
          <a:bodyPr/>
          <a:lstStyle/>
          <a:p>
            <a:r>
              <a:rPr lang="es-CO" dirty="0"/>
              <a:t>¿En qué consiste?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917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CE28A-111A-2145-BC0C-1C5B54A8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918" y="273844"/>
            <a:ext cx="5976431" cy="994500"/>
          </a:xfrm>
        </p:spPr>
        <p:txBody>
          <a:bodyPr/>
          <a:lstStyle/>
          <a:p>
            <a:r>
              <a:rPr lang="es-CO" dirty="0"/>
              <a:t>¿Quién se beneficia?</a:t>
            </a:r>
            <a:br>
              <a:rPr lang="es-CO" dirty="0"/>
            </a:br>
            <a:endParaRPr lang="es-CO" dirty="0"/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A80BDE9C-F48F-6F49-ADF7-90A5760B7101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PERSONAS MAYORES DE 60 AÑOS</a:t>
            </a:r>
          </a:p>
          <a:p>
            <a:pPr algn="ctr"/>
            <a:endParaRPr lang="es-C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MADRES GESTANTES O CON NIÑOS MENORES DE 3 AÑOS DENTRO DE LOS CENTROS DE RECLUSIÓN.</a:t>
            </a:r>
          </a:p>
          <a:p>
            <a:pPr algn="ctr"/>
            <a:endParaRPr lang="es-C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CO" dirty="0"/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2D9297E9-A32E-2C49-9C63-74FEBA99B437}"/>
              </a:ext>
            </a:extLst>
          </p:cNvPr>
          <p:cNvSpPr/>
          <p:nvPr/>
        </p:nvSpPr>
        <p:spPr>
          <a:xfrm>
            <a:off x="476654" y="3054485"/>
            <a:ext cx="3793788" cy="1429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PERSONAS CON ENFERMEDADES GRAVES (CANCER,VIH, INSUFICIENCIA RENAL  CRÓNICA, DIABETES, TRANSTORNOS PULMONARES, HEPATITIS B Y C, HEMOFILIA, ARTRITIS REUMATOIDE, ENTRE OTRAS)</a:t>
            </a:r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C8F12BE5-AF86-D64D-B404-0B424D9D030D}"/>
              </a:ext>
            </a:extLst>
          </p:cNvPr>
          <p:cNvSpPr/>
          <p:nvPr/>
        </p:nvSpPr>
        <p:spPr>
          <a:xfrm>
            <a:off x="4578686" y="1157997"/>
            <a:ext cx="3793788" cy="1429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PERSONAS CON MOVILIDAD REDUCIDA POR DISCAPACIDAD DEBIDAMENTE ACREDITADA.</a:t>
            </a: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D960298A-A27B-8B4A-ACB7-C4F96A88E281}"/>
              </a:ext>
            </a:extLst>
          </p:cNvPr>
          <p:cNvSpPr/>
          <p:nvPr/>
        </p:nvSpPr>
        <p:spPr>
          <a:xfrm>
            <a:off x="4721561" y="2954371"/>
            <a:ext cx="3793788" cy="1429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PERSONAS CON MOVILIDAD REDUCIDA POR DISCAPACIDAD DEBIDAMENTE ACREDITADA.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53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A80BDE9C-F48F-6F49-ADF7-90A5760B7101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PERSONAS PRIVADAS DE LA LIBERTAD POR DELITOS CULPOSOS.</a:t>
            </a:r>
          </a:p>
          <a:p>
            <a:pPr algn="ctr"/>
            <a:endParaRPr lang="es-C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CO" dirty="0"/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2D9297E9-A32E-2C49-9C63-74FEBA99B437}"/>
              </a:ext>
            </a:extLst>
          </p:cNvPr>
          <p:cNvSpPr/>
          <p:nvPr/>
        </p:nvSpPr>
        <p:spPr>
          <a:xfrm>
            <a:off x="628650" y="3054485"/>
            <a:ext cx="3793788" cy="1429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CONDENADOS A PENAS PRIVATIVAS DE LA LIBERTAD  DE HASTA CINCO (05) AÑOS</a:t>
            </a: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D960298A-A27B-8B4A-ACB7-C4F96A88E281}"/>
              </a:ext>
            </a:extLst>
          </p:cNvPr>
          <p:cNvSpPr/>
          <p:nvPr/>
        </p:nvSpPr>
        <p:spPr>
          <a:xfrm>
            <a:off x="4654886" y="1245140"/>
            <a:ext cx="3793788" cy="1429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QUIENES HAYAN CUMPLIDO EL 40% DE SU PENA, ATENDIDAS LAS REDENCIONES.</a:t>
            </a:r>
            <a:endParaRPr lang="es-CO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67C88C2-9BC6-764D-9611-7D7624CA2443}"/>
              </a:ext>
            </a:extLst>
          </p:cNvPr>
          <p:cNvSpPr txBox="1">
            <a:spLocks/>
          </p:cNvSpPr>
          <p:nvPr/>
        </p:nvSpPr>
        <p:spPr>
          <a:xfrm>
            <a:off x="2691318" y="426244"/>
            <a:ext cx="5976431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7" tIns="34274" rIns="68567" bIns="34274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dirty="0"/>
              <a:t>¿Quién se beneficia?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8100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D82E0B2E-252F-274D-9D75-3D8A8E7D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830" y="585129"/>
            <a:ext cx="5888882" cy="994500"/>
          </a:xfrm>
        </p:spPr>
        <p:txBody>
          <a:bodyPr anchor="ctr"/>
          <a:lstStyle/>
          <a:p>
            <a:pPr algn="ctr"/>
            <a:r>
              <a:rPr lang="es-CO" dirty="0"/>
              <a:t>¿Quién se beneficia?</a:t>
            </a:r>
            <a:br>
              <a:rPr lang="es-CO" dirty="0"/>
            </a:b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D71541AF-D319-254B-98EF-3DDE9A1D7C6B}"/>
              </a:ext>
            </a:extLst>
          </p:cNvPr>
          <p:cNvSpPr/>
          <p:nvPr/>
        </p:nvSpPr>
        <p:spPr>
          <a:xfrm>
            <a:off x="282102" y="1634247"/>
            <a:ext cx="8229600" cy="2840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 personas que hayan sido diagnosticadas con COVID-19 no podrán beneficiarse hasta tanto no se cuente con la autorización por parte de las autoridades médicas y sanitarias.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599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CE28A-111A-2145-BC0C-1C5B54A8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918" y="273844"/>
            <a:ext cx="5976431" cy="994500"/>
          </a:xfrm>
        </p:spPr>
        <p:txBody>
          <a:bodyPr/>
          <a:lstStyle/>
          <a:p>
            <a:r>
              <a:rPr lang="es-CO" dirty="0"/>
              <a:t>¿Cómo se acredita?</a:t>
            </a:r>
            <a:br>
              <a:rPr lang="es-CO" dirty="0"/>
            </a:br>
            <a:endParaRPr lang="es-CO" dirty="0"/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A80BDE9C-F48F-6F49-ADF7-90A5760B7101}"/>
              </a:ext>
            </a:extLst>
          </p:cNvPr>
          <p:cNvSpPr/>
          <p:nvPr/>
        </p:nvSpPr>
        <p:spPr>
          <a:xfrm>
            <a:off x="758755" y="1128408"/>
            <a:ext cx="6926095" cy="3599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PERSONAS CON ENFERMEDADES GRAVES</a:t>
            </a:r>
          </a:p>
          <a:p>
            <a:pPr algn="ctr"/>
            <a:endParaRPr lang="es-CO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CO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Debe estar certificada en la historia clínica expedida por el SGSSS o por el personal médico del EPC cuando estas personas estén a cargo del FNSPPL</a:t>
            </a: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127528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CE28A-111A-2145-BC0C-1C5B54A8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8918" y="273844"/>
            <a:ext cx="5976431" cy="994500"/>
          </a:xfrm>
        </p:spPr>
        <p:txBody>
          <a:bodyPr/>
          <a:lstStyle/>
          <a:p>
            <a:r>
              <a:rPr lang="es-CO" dirty="0"/>
              <a:t>¿Cómo se acredita?</a:t>
            </a:r>
            <a:br>
              <a:rPr lang="es-CO" dirty="0"/>
            </a:br>
            <a:endParaRPr lang="es-CO" dirty="0"/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A80BDE9C-F48F-6F49-ADF7-90A5760B7101}"/>
              </a:ext>
            </a:extLst>
          </p:cNvPr>
          <p:cNvSpPr/>
          <p:nvPr/>
        </p:nvSpPr>
        <p:spPr>
          <a:xfrm>
            <a:off x="642024" y="1186774"/>
            <a:ext cx="3793788" cy="3599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PERSONAS CON MOVILIDAD REDUCIDA POR DISCAPACIDAD DEBIDAMENTE ACREDITADA.</a:t>
            </a:r>
          </a:p>
          <a:p>
            <a:pPr algn="ctr"/>
            <a:endParaRPr lang="es-C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C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CUANDO SE TRATE DE UNA DISFUNCIONALIDAD PERMANENTE DEL SISTEMA MOTRIZ, EL APARATO LOCOMOTOR, MOVIMIENTO INDEPENDIENTE O ACTIVIDADES DE CUIDADO PERSONAL.</a:t>
            </a:r>
          </a:p>
          <a:p>
            <a:pPr algn="ctr"/>
            <a:endParaRPr lang="es-CO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C8F12BE5-AF86-D64D-B404-0B424D9D030D}"/>
              </a:ext>
            </a:extLst>
          </p:cNvPr>
          <p:cNvSpPr/>
          <p:nvPr/>
        </p:nvSpPr>
        <p:spPr>
          <a:xfrm>
            <a:off x="4708188" y="1186774"/>
            <a:ext cx="3793788" cy="1429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 EXCLUYEN: AFECTACIONES ÓSEAS, PERIDAD DE ALGUNA PARTE DEL CUERPO QUE NO ALTERE LA FUNCIONALIDAD.</a:t>
            </a:r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D960298A-A27B-8B4A-ACB7-C4F96A88E281}"/>
              </a:ext>
            </a:extLst>
          </p:cNvPr>
          <p:cNvSpPr/>
          <p:nvPr/>
        </p:nvSpPr>
        <p:spPr>
          <a:xfrm>
            <a:off x="4721561" y="3054485"/>
            <a:ext cx="3793788" cy="1429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DISCAPACIDAD DEBE ESTAR CERTIFICADA EN LA HISTORIA CLÍNICA EXPEDIDA POR EL SGSSS O POR EL PERSONAL MÉDICO DEL EPC CUANDO ESTAS PERSONAS ESTÉN A CARGO DEL FNSPPL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410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55431-8BA8-1943-AEDB-3E7761D1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0" y="273844"/>
            <a:ext cx="5694329" cy="994500"/>
          </a:xfrm>
        </p:spPr>
        <p:txBody>
          <a:bodyPr/>
          <a:lstStyle/>
          <a:p>
            <a:r>
              <a:rPr lang="es-CO" dirty="0"/>
              <a:t>EXCLUSIONES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F7F008-5B94-9B4B-8181-5886983AB21A}"/>
              </a:ext>
            </a:extLst>
          </p:cNvPr>
          <p:cNvSpPr/>
          <p:nvPr/>
        </p:nvSpPr>
        <p:spPr>
          <a:xfrm>
            <a:off x="642024" y="1186774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caso de personas sometidas al procedimiento de extradición no aplica el beneficio.</a:t>
            </a:r>
          </a:p>
          <a:p>
            <a:pPr algn="ctr"/>
            <a:endParaRPr lang="es-CO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97F73250-E6E2-B941-A4D6-F6E8B36105C2}"/>
              </a:ext>
            </a:extLst>
          </p:cNvPr>
          <p:cNvSpPr/>
          <p:nvPr/>
        </p:nvSpPr>
        <p:spPr>
          <a:xfrm>
            <a:off x="642024" y="3183376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Condenados por GENOCIDIO, APOLOGÍA  AL GENOCIDIO O DELITOS CONTRARIOS AL DIH</a:t>
            </a:r>
          </a:p>
          <a:p>
            <a:pPr algn="ctr"/>
            <a:endParaRPr lang="es-CO" dirty="0"/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502E1DE3-F99A-C146-9F71-A19834067ADD}"/>
              </a:ext>
            </a:extLst>
          </p:cNvPr>
          <p:cNvSpPr/>
          <p:nvPr/>
        </p:nvSpPr>
        <p:spPr>
          <a:xfrm>
            <a:off x="4880041" y="1186773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Condenados por HOMICIDIO SIMPLE DOLOSO, HOMICIDIO AGRAVADO, FEMINICIDIO, LESIONES PERSONALES CON PÉRDIDA ANATÓMICA O FUNCIONAL. LESIONES CON AGENTES QUÍMICOS.</a:t>
            </a:r>
          </a:p>
          <a:p>
            <a:pPr algn="ctr"/>
            <a:endParaRPr lang="es-CO" dirty="0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6E3A100-914F-C448-8280-F940210E0EFF}"/>
              </a:ext>
            </a:extLst>
          </p:cNvPr>
          <p:cNvSpPr/>
          <p:nvPr/>
        </p:nvSpPr>
        <p:spPr>
          <a:xfrm>
            <a:off x="4802220" y="3112040"/>
            <a:ext cx="3793788" cy="1546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Condenados por DESAPARICIÓN FORZADA SIMPLE O AGRAVADA, SECUESTRO EXTORSIVO, SIMPLE O AGRAVADO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3126653"/>
      </p:ext>
    </p:extLst>
  </p:cSld>
  <p:clrMapOvr>
    <a:masterClrMapping/>
  </p:clrMapOvr>
</p:sld>
</file>

<file path=ppt/theme/theme1.xml><?xml version="1.0" encoding="utf-8"?>
<a:theme xmlns:a="http://schemas.openxmlformats.org/drawingml/2006/main" name="1_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10468</TotalTime>
  <Words>1039</Words>
  <Application>Microsoft Macintosh PowerPoint</Application>
  <PresentationFormat>Presentación en pantalla (16:9)</PresentationFormat>
  <Paragraphs>90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Work Sans</vt:lpstr>
      <vt:lpstr>Arial</vt:lpstr>
      <vt:lpstr>Work Sans Light</vt:lpstr>
      <vt:lpstr>Work Sans SemiBold</vt:lpstr>
      <vt:lpstr>1_Presidencia de Colomba</vt:lpstr>
      <vt:lpstr>Presentación de PowerPoint</vt:lpstr>
      <vt:lpstr>Decreto Ley 546 de 2020</vt:lpstr>
      <vt:lpstr>¿En qué consiste? </vt:lpstr>
      <vt:lpstr>¿Quién se beneficia? </vt:lpstr>
      <vt:lpstr>Presentación de PowerPoint</vt:lpstr>
      <vt:lpstr>¿Quién se beneficia? </vt:lpstr>
      <vt:lpstr>¿Cómo se acredita? </vt:lpstr>
      <vt:lpstr>¿Cómo se acredita? </vt:lpstr>
      <vt:lpstr>EXCLUSIONES</vt:lpstr>
      <vt:lpstr>EXCLUSIONES</vt:lpstr>
      <vt:lpstr>EXCLUSIONES</vt:lpstr>
      <vt:lpstr>EXCLUSIONES</vt:lpstr>
      <vt:lpstr>EXCLUSIONES</vt:lpstr>
      <vt:lpstr>EXCLUSIONES</vt:lpstr>
      <vt:lpstr>EXCLUSIONES</vt:lpstr>
      <vt:lpstr>PROCEDIMIENTO SINDICADOS</vt:lpstr>
      <vt:lpstr>PROCEDIMIENTO CONDENADOS</vt:lpstr>
      <vt:lpstr>Regreso.</vt:lpstr>
      <vt:lpstr>Otras medidas.</vt:lpstr>
      <vt:lpstr>Otras medidas.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CARLOTA ARIAS SCHICKLER</dc:creator>
  <cp:lastModifiedBy>ALVARO PARADA</cp:lastModifiedBy>
  <cp:revision>546</cp:revision>
  <cp:lastPrinted>2020-04-15T13:18:52Z</cp:lastPrinted>
  <dcterms:modified xsi:type="dcterms:W3CDTF">2020-04-15T17:10:40Z</dcterms:modified>
</cp:coreProperties>
</file>